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8"/>
  </p:notesMasterIdLst>
  <p:sldIdLst>
    <p:sldId id="256" r:id="rId2"/>
    <p:sldId id="262" r:id="rId3"/>
    <p:sldId id="278" r:id="rId4"/>
    <p:sldId id="277" r:id="rId5"/>
    <p:sldId id="261" r:id="rId6"/>
    <p:sldId id="265" r:id="rId7"/>
    <p:sldId id="269" r:id="rId8"/>
    <p:sldId id="268" r:id="rId9"/>
    <p:sldId id="267" r:id="rId10"/>
    <p:sldId id="270" r:id="rId11"/>
    <p:sldId id="271" r:id="rId12"/>
    <p:sldId id="274" r:id="rId13"/>
    <p:sldId id="275" r:id="rId14"/>
    <p:sldId id="276" r:id="rId15"/>
    <p:sldId id="279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C0AC3-7F54-4C1E-8FF2-62F5E554D8FE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51E40-721F-40F0-8C1D-E09F71E1D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CBC757-2C42-4E83-992F-B97363DBB9AF}" type="slidenum">
              <a:rPr lang="ru-RU"/>
              <a:pPr/>
              <a:t>6</a:t>
            </a:fld>
            <a:endParaRPr 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71E85D-2C95-49C0-8629-198814476259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CB97365-EBCA-4027-87D5-99FC1D4DF0BB}" type="datetimeFigureOut">
              <a:rPr lang="en-US" smtClean="0"/>
              <a:pPr/>
              <a:t>12/31/2014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pic>
        <p:nvPicPr>
          <p:cNvPr id="12" name="Рисунок 11" descr="fb433c27f1d63d82ce59c3837936c727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44766"/>
            <a:ext cx="8858312" cy="6641820"/>
          </a:xfrm>
          <a:prstGeom prst="rect">
            <a:avLst/>
          </a:prstGeom>
        </p:spPr>
      </p:pic>
      <p:pic>
        <p:nvPicPr>
          <p:cNvPr id="13" name="Рисунок 12" descr="mult96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 flipH="1">
            <a:off x="2818310" y="1601973"/>
            <a:ext cx="4754085" cy="3684416"/>
          </a:xfrm>
          <a:prstGeom prst="rect">
            <a:avLst/>
          </a:prstGeom>
        </p:spPr>
      </p:pic>
      <p:pic>
        <p:nvPicPr>
          <p:cNvPr id="14" name="Рисунок 13" descr="psd-gold-key-(1)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20621969">
            <a:off x="5624937" y="4423943"/>
            <a:ext cx="1576372" cy="602032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12/31/2014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0F59A3-C0B0-44CF-A7C4-FCB87DB680AF}" type="datetimeFigureOut">
              <a:rPr lang="ru-RU" smtClean="0"/>
              <a:pPr/>
              <a:t>31.12.2014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AAC87D5-26A2-400E-8A08-261F66A1703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0_53499_b4d2b431_L-Copie.png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285720" y="5072074"/>
            <a:ext cx="985844" cy="164307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 userDrawn="1"/>
        </p:nvSpPr>
        <p:spPr>
          <a:xfrm>
            <a:off x="214282" y="214290"/>
            <a:ext cx="8715436" cy="6500858"/>
          </a:xfrm>
          <a:prstGeom prst="roundRect">
            <a:avLst>
              <a:gd name="adj" fmla="val 9386"/>
            </a:avLst>
          </a:prstGeom>
          <a:noFill/>
          <a:ln w="762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5220072" y="5157192"/>
            <a:ext cx="3744416" cy="1629370"/>
          </a:xfrm>
          <a:prstGeom prst="rect">
            <a:avLst/>
          </a:prstGeom>
          <a:solidFill>
            <a:srgbClr val="FFFF00">
              <a:alpha val="58000"/>
            </a:srgb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Подготовила 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Булгина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Валентина  Александровна,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учитель русского языка и литературы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638132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2014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755576" y="3140968"/>
            <a:ext cx="2160240" cy="1080120"/>
          </a:xfrm>
          <a:prstGeom prst="cloudCallout">
            <a:avLst>
              <a:gd name="adj1" fmla="val 69434"/>
              <a:gd name="adj2" fmla="val 1532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Урок русского  языка в 5 классе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1403648" y="1268760"/>
            <a:ext cx="3456384" cy="1152128"/>
          </a:xfrm>
          <a:prstGeom prst="cloudCallout">
            <a:avLst>
              <a:gd name="adj1" fmla="val 54071"/>
              <a:gd name="adj2" fmla="val 7301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 w="19050">
                <a:solidFill>
                  <a:srgbClr val="FF33CC"/>
                </a:solidFill>
              </a:ln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ln w="19050">
                  <a:solidFill>
                    <a:srgbClr val="FFFF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Антонимы</a:t>
            </a:r>
            <a:br>
              <a:rPr lang="ru-RU" sz="3200" dirty="0" smtClean="0">
                <a:ln w="19050">
                  <a:solidFill>
                    <a:srgbClr val="FFFF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3200" dirty="0">
              <a:ln w="19050">
                <a:solidFill>
                  <a:srgbClr val="FFFF00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571500" y="1394792"/>
            <a:ext cx="79295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Дописать пословицы и поговорки. Подчеркнуть антонимы.</a:t>
            </a:r>
          </a:p>
        </p:txBody>
      </p:sp>
      <p:sp>
        <p:nvSpPr>
          <p:cNvPr id="10243" name="Прямоугольник 4"/>
          <p:cNvSpPr>
            <a:spLocks noChangeArrowheads="1"/>
          </p:cNvSpPr>
          <p:nvPr/>
        </p:nvSpPr>
        <p:spPr bwMode="auto">
          <a:xfrm>
            <a:off x="857250" y="2357438"/>
            <a:ext cx="5243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Доброе слово дом построит,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64088" y="2357438"/>
            <a:ext cx="29215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а </a:t>
            </a: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злое</a:t>
            </a:r>
            <a:endParaRPr lang="ru-RU" sz="2400" dirty="0"/>
          </a:p>
        </p:txBody>
      </p:sp>
      <p:sp>
        <p:nvSpPr>
          <p:cNvPr id="10245" name="Прямоугольник 6"/>
          <p:cNvSpPr>
            <a:spLocks noChangeArrowheads="1"/>
          </p:cNvSpPr>
          <p:nvPr/>
        </p:nvSpPr>
        <p:spPr bwMode="auto">
          <a:xfrm>
            <a:off x="928688" y="3071813"/>
            <a:ext cx="43481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Ученье - свет,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131840" y="3071813"/>
            <a:ext cx="3214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 а </a:t>
            </a:r>
            <a:r>
              <a:rPr lang="ru-RU" sz="2400" b="1" dirty="0" err="1">
                <a:solidFill>
                  <a:srgbClr val="FF0000"/>
                </a:solidFill>
                <a:latin typeface="Calibri" pitchFamily="34" charset="0"/>
              </a:rPr>
              <a:t>неученье</a:t>
            </a:r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  – </a:t>
            </a:r>
          </a:p>
        </p:txBody>
      </p:sp>
      <p:sp>
        <p:nvSpPr>
          <p:cNvPr id="10247" name="Прямоугольник 8"/>
          <p:cNvSpPr>
            <a:spLocks noChangeArrowheads="1"/>
          </p:cNvSpPr>
          <p:nvPr/>
        </p:nvSpPr>
        <p:spPr bwMode="auto">
          <a:xfrm>
            <a:off x="928688" y="3643313"/>
            <a:ext cx="4873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Труд человека кормит,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10800000" flipV="1">
            <a:off x="4528517" y="3635375"/>
            <a:ext cx="3571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а лень  </a:t>
            </a:r>
          </a:p>
        </p:txBody>
      </p:sp>
      <p:sp>
        <p:nvSpPr>
          <p:cNvPr id="10249" name="Прямоугольник 10"/>
          <p:cNvSpPr>
            <a:spLocks noChangeArrowheads="1"/>
          </p:cNvSpPr>
          <p:nvPr/>
        </p:nvSpPr>
        <p:spPr bwMode="auto">
          <a:xfrm rot="10800000" flipV="1">
            <a:off x="928688" y="4306888"/>
            <a:ext cx="4806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Корень ученья горек,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386213" y="4293096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а плод </a:t>
            </a:r>
          </a:p>
        </p:txBody>
      </p:sp>
      <p:sp>
        <p:nvSpPr>
          <p:cNvPr id="10251" name="Прямоугольник 12"/>
          <p:cNvSpPr>
            <a:spLocks noChangeArrowheads="1"/>
          </p:cNvSpPr>
          <p:nvPr/>
        </p:nvSpPr>
        <p:spPr bwMode="auto">
          <a:xfrm>
            <a:off x="928688" y="5072063"/>
            <a:ext cx="4951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Человек от лени болеет,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 rot="10800000" flipV="1">
            <a:off x="4676526" y="5097463"/>
            <a:ext cx="4071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а от </a:t>
            </a: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труда</a:t>
            </a:r>
            <a:endParaRPr lang="ru-RU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3" name="AutoShape 6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Продолжаем наблюдение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571500" y="620688"/>
            <a:ext cx="7929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Самопроверка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Прямоугольник 4"/>
          <p:cNvSpPr>
            <a:spLocks noChangeArrowheads="1"/>
          </p:cNvSpPr>
          <p:nvPr/>
        </p:nvSpPr>
        <p:spPr bwMode="auto">
          <a:xfrm>
            <a:off x="857250" y="2357438"/>
            <a:ext cx="5243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Calibri" pitchFamily="34" charset="0"/>
              </a:rPr>
              <a:t> Доброе слово дом построит,</a:t>
            </a:r>
            <a:endParaRPr lang="ru-RU" sz="2400" b="1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714875" y="2357438"/>
            <a:ext cx="3714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 злое дом разрушит.</a:t>
            </a:r>
            <a:endParaRPr lang="ru-RU" sz="2400"/>
          </a:p>
        </p:txBody>
      </p:sp>
      <p:sp>
        <p:nvSpPr>
          <p:cNvPr id="10245" name="Прямоугольник 6"/>
          <p:cNvSpPr>
            <a:spLocks noChangeArrowheads="1"/>
          </p:cNvSpPr>
          <p:nvPr/>
        </p:nvSpPr>
        <p:spPr bwMode="auto">
          <a:xfrm>
            <a:off x="928688" y="3071813"/>
            <a:ext cx="43481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Ученье - свет,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714625" y="3071813"/>
            <a:ext cx="3214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а неученье  – тьма.</a:t>
            </a:r>
          </a:p>
        </p:txBody>
      </p:sp>
      <p:sp>
        <p:nvSpPr>
          <p:cNvPr id="10247" name="Прямоугольник 8"/>
          <p:cNvSpPr>
            <a:spLocks noChangeArrowheads="1"/>
          </p:cNvSpPr>
          <p:nvPr/>
        </p:nvSpPr>
        <p:spPr bwMode="auto">
          <a:xfrm>
            <a:off x="928688" y="3643313"/>
            <a:ext cx="4873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Труд человека кормит,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rot="10800000" flipV="1">
            <a:off x="4000500" y="3635375"/>
            <a:ext cx="3571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 лень  портит.</a:t>
            </a:r>
          </a:p>
        </p:txBody>
      </p:sp>
      <p:sp>
        <p:nvSpPr>
          <p:cNvPr id="10249" name="Прямоугольник 10"/>
          <p:cNvSpPr>
            <a:spLocks noChangeArrowheads="1"/>
          </p:cNvSpPr>
          <p:nvPr/>
        </p:nvSpPr>
        <p:spPr bwMode="auto">
          <a:xfrm rot="10800000" flipV="1">
            <a:off x="928688" y="4306888"/>
            <a:ext cx="4806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Корень ученья горек,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929063" y="4357688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 плод его сладок.</a:t>
            </a:r>
          </a:p>
        </p:txBody>
      </p:sp>
      <p:sp>
        <p:nvSpPr>
          <p:cNvPr id="10251" name="Прямоугольник 12"/>
          <p:cNvSpPr>
            <a:spLocks noChangeArrowheads="1"/>
          </p:cNvSpPr>
          <p:nvPr/>
        </p:nvSpPr>
        <p:spPr bwMode="auto">
          <a:xfrm>
            <a:off x="928688" y="5072063"/>
            <a:ext cx="4951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Человек от лени болеет,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 rot="10800000" flipV="1">
            <a:off x="4286250" y="5097463"/>
            <a:ext cx="4071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а от труда здоровеет.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468313" y="1484313"/>
            <a:ext cx="3384550" cy="4495800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У прохожих на виду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Висело яблоко в саду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Ну кому какое дело?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Просто яблоко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висело.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Только Конь сказал,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Что низко.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А Мышонок – высоко.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Воробей сказал,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Что близко,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atin typeface="Times New Roman" pitchFamily="18" charset="0"/>
              </a:rPr>
              <a:t>А улитка – далеко.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2400" dirty="0">
              <a:latin typeface="Times New Roman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284663" y="1484313"/>
            <a:ext cx="44640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А Теленок озабочен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Тем, что яблоко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Мало.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А цыпленок – тем,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Что очень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Велико и тяжело.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А котенку все равно: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Кислое – зачем оно?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Что вы?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Шепчет Червячок,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Сладкий у него бочок.  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50825" y="549275"/>
            <a:ext cx="85693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Прочитайте стихотворение и найдите в нем слова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 противоположным значением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76" name="Picture 16" descr="stop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8713" y="6573838"/>
            <a:ext cx="395287" cy="2841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468313" y="1484313"/>
            <a:ext cx="3384550" cy="4495800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У прохожих на виду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Висело яблоко в саду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Ну кому какое дело?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Просто яблоко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</a:rPr>
              <a:t>висело.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Только Конь сказал,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Что низко.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А Мышонок – высоко.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Воробей сказал,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Что близко,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А улитка – далеко.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284663" y="1484313"/>
            <a:ext cx="44640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А Теленок озабочен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Тем, что яблоко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Мало.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А цыпленок – тем,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Что очень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Велико и тяжело.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А котенку все равно: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Кислое – зачем оно?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Что вы?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Шепчет Червячок,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Сладкий у него бочок.  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50825" y="549275"/>
            <a:ext cx="8569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Самопроверка: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2051050" y="3860800"/>
            <a:ext cx="720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2627313" y="4292600"/>
            <a:ext cx="8651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2051050" y="5084763"/>
            <a:ext cx="7921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2411413" y="5516563"/>
            <a:ext cx="8651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6156325" y="2781300"/>
            <a:ext cx="720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5435600" y="4076700"/>
            <a:ext cx="8651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5148263" y="5013325"/>
            <a:ext cx="9366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5076825" y="6308725"/>
            <a:ext cx="1079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5376" name="Picture 16" descr="stop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8713" y="6573838"/>
            <a:ext cx="395287" cy="2841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50" y="1460500"/>
          <a:ext cx="7858127" cy="4556120"/>
        </p:xfrm>
        <a:graphic>
          <a:graphicData uri="http://schemas.openxmlformats.org/drawingml/2006/table">
            <a:tbl>
              <a:tblPr/>
              <a:tblGrid>
                <a:gridCol w="1785938"/>
                <a:gridCol w="285750"/>
                <a:gridCol w="428625"/>
                <a:gridCol w="357188"/>
                <a:gridCol w="428595"/>
                <a:gridCol w="428625"/>
                <a:gridCol w="438891"/>
                <a:gridCol w="443363"/>
                <a:gridCol w="443363"/>
                <a:gridCol w="460351"/>
                <a:gridCol w="426375"/>
                <a:gridCol w="430875"/>
                <a:gridCol w="428625"/>
                <a:gridCol w="357189"/>
                <a:gridCol w="357186"/>
                <a:gridCol w="357188"/>
              </a:tblGrid>
              <a:tr h="25367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844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084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194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30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716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>
            <a:spLocks noChangeArrowheads="1"/>
          </p:cNvSpPr>
          <p:nvPr/>
        </p:nvSpPr>
        <p:spPr bwMode="auto">
          <a:xfrm flipH="1">
            <a:off x="4929188" y="164306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9188" y="18573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4929188" y="21431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flipH="1">
            <a:off x="4929188" y="2357438"/>
            <a:ext cx="3667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д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flipH="1">
            <a:off x="4929188" y="26431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flipH="1">
            <a:off x="4929188" y="28575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4929188" y="3071813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flipH="1">
            <a:off x="4929188" y="34290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flipH="1">
            <a:off x="4929188" y="36306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 flipH="1">
            <a:off x="4929188" y="392906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143250" y="24288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71875" y="24288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 flipH="1">
            <a:off x="4071938" y="24288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 flipH="1">
            <a:off x="4500563" y="242887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500688" y="2428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57875" y="24288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86500" y="24161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715125" y="24288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 flipV="1">
            <a:off x="4214813" y="271462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 flipV="1">
            <a:off x="4286250" y="2928938"/>
            <a:ext cx="142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143375" y="3143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 flipH="1">
            <a:off x="5857875" y="264318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 flipH="1">
            <a:off x="5857875" y="2916238"/>
            <a:ext cx="381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 flipH="1">
            <a:off x="5905500" y="3130550"/>
            <a:ext cx="595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х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 flipH="1">
            <a:off x="2786063" y="291623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flipH="1">
            <a:off x="2786063" y="314325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 flipH="1">
            <a:off x="2714625" y="3381375"/>
            <a:ext cx="392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 л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786063" y="36433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 flipH="1">
            <a:off x="7143750" y="292893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 rot="10800000" flipV="1">
            <a:off x="7143750" y="3143250"/>
            <a:ext cx="500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7143750" y="3429000"/>
            <a:ext cx="500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143750" y="3643313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428875" y="3143250"/>
            <a:ext cx="142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286125" y="3143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з 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643313" y="314325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357938" y="314325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 flipH="1">
            <a:off x="6786563" y="313055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500938" y="314325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д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071688" y="36306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357438" y="364331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3214688" y="36433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214688" y="385762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214688" y="4143375"/>
            <a:ext cx="571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214688" y="450056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214688" y="47736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214688" y="500062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214688" y="52863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3214688" y="550068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500563" y="36433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5357813" y="36306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786563" y="36433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д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500938" y="36433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858125" y="36306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071938" y="3916363"/>
            <a:ext cx="142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4071938" y="4143375"/>
            <a:ext cx="142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071938" y="448786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071938" y="477361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071938" y="505936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071938" y="52736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д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071938" y="55006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2714625" y="4143375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3571875" y="4143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ш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857875" y="42021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6286500" y="42021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786563" y="4202113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7143750" y="420211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5857875" y="450056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857875" y="478631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ч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5857875" y="5059363"/>
            <a:ext cx="142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5857875" y="5286375"/>
            <a:ext cx="142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5857875" y="550068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6786563" y="3916363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6786563" y="448786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6786563" y="4714875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6786563" y="500062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6786563" y="52736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2732" name="TextBox 87"/>
          <p:cNvSpPr txBox="1">
            <a:spLocks noChangeArrowheads="1"/>
          </p:cNvSpPr>
          <p:nvPr/>
        </p:nvSpPr>
        <p:spPr bwMode="auto">
          <a:xfrm>
            <a:off x="1428750" y="764704"/>
            <a:ext cx="5786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Подобрать антонимы к словам</a:t>
            </a:r>
          </a:p>
        </p:txBody>
      </p:sp>
      <p:sp>
        <p:nvSpPr>
          <p:cNvPr id="12733" name="TextBox 88"/>
          <p:cNvSpPr txBox="1">
            <a:spLocks noChangeArrowheads="1"/>
          </p:cNvSpPr>
          <p:nvPr/>
        </p:nvSpPr>
        <p:spPr bwMode="auto">
          <a:xfrm>
            <a:off x="500063" y="1214438"/>
            <a:ext cx="4643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По горизонтали: </a:t>
            </a:r>
            <a:r>
              <a:rPr lang="ru-RU" b="1" dirty="0"/>
              <a:t>2.Старость.7.Смерть.8.Жара.9.Друг.</a:t>
            </a:r>
          </a:p>
          <a:p>
            <a:r>
              <a:rPr lang="ru-RU" b="1" dirty="0"/>
              <a:t>11.Война.12.Ночь.14.Море.15.Земля.</a:t>
            </a:r>
          </a:p>
        </p:txBody>
      </p:sp>
      <p:sp>
        <p:nvSpPr>
          <p:cNvPr id="12734" name="TextBox 89"/>
          <p:cNvSpPr txBox="1">
            <a:spLocks noChangeArrowheads="1"/>
          </p:cNvSpPr>
          <p:nvPr/>
        </p:nvSpPr>
        <p:spPr bwMode="auto">
          <a:xfrm>
            <a:off x="5357813" y="1071563"/>
            <a:ext cx="3429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030A0"/>
                </a:solidFill>
              </a:rPr>
              <a:t>По вертикали:</a:t>
            </a:r>
            <a:r>
              <a:rPr lang="ru-RU" b="1"/>
              <a:t>1.Лень.</a:t>
            </a:r>
          </a:p>
          <a:p>
            <a:r>
              <a:rPr lang="ru-RU" b="1"/>
              <a:t>3.Правда.4.Плач.5.Слабость</a:t>
            </a:r>
          </a:p>
          <a:p>
            <a:r>
              <a:rPr lang="ru-RU" b="1"/>
              <a:t>6.Счастье.10 .Ум.12.Злость.</a:t>
            </a:r>
          </a:p>
          <a:p>
            <a:r>
              <a:rPr lang="ru-RU" b="1"/>
              <a:t>13.Наказание.15.Конец.</a:t>
            </a:r>
          </a:p>
        </p:txBody>
      </p:sp>
      <p:sp>
        <p:nvSpPr>
          <p:cNvPr id="88" name="AutoShape 6"/>
          <p:cNvSpPr txBox="1">
            <a:spLocks noChangeArrowheads="1"/>
          </p:cNvSpPr>
          <p:nvPr/>
        </p:nvSpPr>
        <p:spPr bwMode="auto">
          <a:xfrm>
            <a:off x="457200" y="274638"/>
            <a:ext cx="8229600" cy="562074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Рефлексия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 nodeType="clickPar">
                      <p:stCondLst>
                        <p:cond delay="indefinite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 nodeType="clickPar">
                      <p:stCondLst>
                        <p:cond delay="indefinite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 nodeType="clickPar">
                      <p:stCondLst>
                        <p:cond delay="indefinite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 nodeType="clickPar">
                      <p:stCondLst>
                        <p:cond delay="indefinite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 nodeType="clickPar">
                      <p:stCondLst>
                        <p:cond delay="indefinite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 nodeType="clickPar">
                      <p:stCondLst>
                        <p:cond delay="indefinite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 nodeType="clickPar">
                      <p:stCondLst>
                        <p:cond delay="indefinite"/>
                      </p:stCondLst>
                      <p:childTnLst>
                        <p:par>
                          <p:cTn id="2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 nodeType="clickPar">
                      <p:stCondLst>
                        <p:cond delay="indefinite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 nodeType="clickPar">
                      <p:stCondLst>
                        <p:cond delay="indefinite"/>
                      </p:stCondLst>
                      <p:childTnLst>
                        <p:par>
                          <p:cTn id="2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 nodeType="clickPar">
                      <p:stCondLst>
                        <p:cond delay="indefinite"/>
                      </p:stCondLst>
                      <p:childTnLst>
                        <p:par>
                          <p:cTn id="2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 nodeType="clickPar">
                      <p:stCondLst>
                        <p:cond delay="indefinite"/>
                      </p:stCondLst>
                      <p:childTnLst>
                        <p:par>
                          <p:cTn id="3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 nodeType="clickPar">
                      <p:stCondLst>
                        <p:cond delay="indefinite"/>
                      </p:stCondLst>
                      <p:childTnLst>
                        <p:par>
                          <p:cTn id="3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 nodeType="clickPar">
                      <p:stCondLst>
                        <p:cond delay="indefinite"/>
                      </p:stCondLst>
                      <p:childTnLst>
                        <p:par>
                          <p:cTn id="3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 nodeType="clickPar">
                      <p:stCondLst>
                        <p:cond delay="indefinite"/>
                      </p:stCondLst>
                      <p:childTnLst>
                        <p:par>
                          <p:cTn id="3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 nodeType="clickPar">
                      <p:stCondLst>
                        <p:cond delay="indefinite"/>
                      </p:stCondLst>
                      <p:childTnLst>
                        <p:par>
                          <p:cTn id="3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 nodeType="clickPar">
                      <p:stCondLst>
                        <p:cond delay="indefinite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 nodeType="clickPar">
                      <p:stCondLst>
                        <p:cond delay="indefinite"/>
                      </p:stCondLst>
                      <p:childTnLst>
                        <p:par>
                          <p:cTn id="3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 nodeType="clickPar">
                      <p:stCondLst>
                        <p:cond delay="indefinite"/>
                      </p:stCondLst>
                      <p:childTnLst>
                        <p:par>
                          <p:cTn id="3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 nodeType="clickPar">
                      <p:stCondLst>
                        <p:cond delay="indefinite"/>
                      </p:stCondLst>
                      <p:childTnLst>
                        <p:par>
                          <p:cTn id="3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 nodeType="clickPar">
                      <p:stCondLst>
                        <p:cond delay="indefinite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 nodeType="clickPar">
                      <p:stCondLst>
                        <p:cond delay="indefinite"/>
                      </p:stCondLst>
                      <p:childTnLst>
                        <p:par>
                          <p:cTn id="3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 nodeType="clickPar">
                      <p:stCondLst>
                        <p:cond delay="indefinite"/>
                      </p:stCondLst>
                      <p:childTnLst>
                        <p:par>
                          <p:cTn id="3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 nodeType="clickPar">
                      <p:stCondLst>
                        <p:cond delay="indefinite"/>
                      </p:stCondLst>
                      <p:childTnLst>
                        <p:par>
                          <p:cTn id="3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3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5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Рефлексия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Я узнал…</a:t>
            </a:r>
          </a:p>
          <a:p>
            <a:r>
              <a:rPr lang="ru-RU" sz="4000" b="1" dirty="0" smtClean="0"/>
              <a:t>Было интересно…</a:t>
            </a:r>
          </a:p>
          <a:p>
            <a:r>
              <a:rPr lang="ru-RU" sz="4000" b="1" dirty="0" smtClean="0"/>
              <a:t>Особенно понравилось…</a:t>
            </a:r>
          </a:p>
          <a:p>
            <a:r>
              <a:rPr lang="ru-RU" sz="4000" b="1" dirty="0" smtClean="0"/>
              <a:t>Вызвало затруднение…</a:t>
            </a:r>
          </a:p>
          <a:p>
            <a:r>
              <a:rPr lang="ru-RU" sz="4000" b="1" dirty="0" smtClean="0"/>
              <a:t>Что у вас получилось сегодня лучше всего?</a:t>
            </a:r>
            <a:endParaRPr lang="ru-RU" sz="4000" b="1" dirty="0"/>
          </a:p>
        </p:txBody>
      </p:sp>
    </p:spTree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Источники: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011689"/>
            <a:ext cx="7344816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>
              <a:lnSpc>
                <a:spcPct val="90000"/>
              </a:lnSpc>
            </a:pP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1.Г.Александрова.Занимательный русский язык. – Санкт- Петербург «</a:t>
            </a:r>
            <a:r>
              <a:rPr lang="ru-RU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Тригон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», 1998.</a:t>
            </a:r>
          </a:p>
          <a:p>
            <a:pPr marL="533400">
              <a:lnSpc>
                <a:spcPct val="90000"/>
              </a:lnSpc>
            </a:pP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	2. </a:t>
            </a:r>
            <a:r>
              <a:rPr lang="ru-RU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И.В.Шустина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.Кроссворды для </a:t>
            </a:r>
            <a:r>
              <a:rPr lang="ru-RU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школьников.Русский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язык.– Ярославль «Академия развития» ,1997.</a:t>
            </a:r>
          </a:p>
          <a:p>
            <a:pPr marL="533400">
              <a:lnSpc>
                <a:spcPct val="90000"/>
              </a:lnSpc>
            </a:pP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	3. Учебник русского языка для 5 класса (авторы: Т.А. </a:t>
            </a:r>
            <a:r>
              <a:rPr lang="ru-RU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Ладыженская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 Л.А. </a:t>
            </a:r>
            <a:r>
              <a:rPr lang="ru-RU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Тростенцова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 Л.Т.Григорян, </a:t>
            </a:r>
            <a:r>
              <a:rPr lang="ru-RU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И.И.Кулибаба</a:t>
            </a: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marL="533400">
              <a:lnSpc>
                <a:spcPct val="90000"/>
              </a:lnSpc>
            </a:pPr>
            <a:r>
              <a:rPr lang="ru-RU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	</a:t>
            </a:r>
            <a:endParaRPr lang="ru-RU" sz="24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Что вы можете сказать о лексическом значении слов, записанных в двух колонках ? </a:t>
            </a:r>
            <a:r>
              <a:rPr lang="ru-RU" sz="3600" b="1" smtClean="0"/>
              <a:t>Упр.369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Поднимается – опускается</a:t>
            </a:r>
          </a:p>
          <a:p>
            <a:r>
              <a:rPr lang="ru-RU" sz="4400" b="1" dirty="0" smtClean="0"/>
              <a:t>Тяжело –легко</a:t>
            </a:r>
          </a:p>
          <a:p>
            <a:r>
              <a:rPr lang="ru-RU" sz="4400" b="1" dirty="0" smtClean="0"/>
              <a:t>Большой – маленький</a:t>
            </a:r>
          </a:p>
          <a:p>
            <a:r>
              <a:rPr lang="ru-RU" sz="4400" b="1" dirty="0" smtClean="0"/>
              <a:t>Темные - светлые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47667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Цели и задачи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Мы узнаем, что такое антонимы, в чем их особенность, для чего они нужны и можно ли без них обойтись. Будем учиться находить  антонимы в тексте и употреблять их в речи.</a:t>
            </a:r>
            <a:endParaRPr lang="ru-RU" sz="4000" b="1" dirty="0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Ранний – поздний           утро – вечер</a:t>
            </a:r>
          </a:p>
          <a:p>
            <a:r>
              <a:rPr lang="ru-RU" sz="3200" b="1" dirty="0" smtClean="0"/>
              <a:t>Черный – белый              бледный –румяный</a:t>
            </a:r>
          </a:p>
          <a:p>
            <a:r>
              <a:rPr lang="ru-RU" sz="3200" b="1" dirty="0" smtClean="0"/>
              <a:t>                                              яркий – тусклый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Широкий – узкий               жара – холод</a:t>
            </a:r>
          </a:p>
          <a:p>
            <a:r>
              <a:rPr lang="ru-RU" sz="3200" b="1" dirty="0" smtClean="0"/>
              <a:t>Короткий – длинный         горячий -            Высокий –низкий                            холодный </a:t>
            </a:r>
            <a:endParaRPr lang="ru-RU" sz="3200" b="1" dirty="0"/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764704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Антонимы - </a:t>
            </a:r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это слова одной и той же части речи с противоположным лексическим значением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Запомни!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Антонимы должны отвечать на один и тот же вопрос !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835150" y="1978794"/>
            <a:ext cx="51943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Устно подберите антонимы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 приведённым словам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23850" y="3125286"/>
            <a:ext cx="84248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Тихий, бедный,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чёрный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, ветхий, высокий.</a:t>
            </a: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	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 каким словом возникли сложности? 	Почему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914400" y="228600"/>
            <a:ext cx="7543800" cy="9906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Решаем проблему,</a:t>
            </a:r>
            <a:br>
              <a:rPr lang="ru-RU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открываем новые знания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macroart.ru/wp-content/uploads/2012/06/207184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214438"/>
            <a:ext cx="3071812" cy="221456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171" name="Picture 2" descr="&amp;Pcy;&amp;ucy;&amp;scy;&amp;tcy;&amp;ycy;&amp;ncy;&amp;yacy;, &amp;pcy;&amp;iecy;&amp;jcy;&amp;zcy;&amp;acy;&amp;zh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1214438"/>
            <a:ext cx="2928937" cy="221456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172" name="Picture 4" descr="&amp;bcy;&amp;iecy;&amp;lcy;&amp;ycy;&amp;jcy; &amp;mcy;&amp;iecy;&amp;dcy;&amp;vcy;&amp;iecy;&amp;dcy;&amp;softcy; &amp;fcy;&amp;ocy;&amp;tcy;&amp;o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3929063"/>
            <a:ext cx="3000375" cy="23209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7173" name="Picture 6" descr="http://www.fotozveri.ru/medved/170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3929063"/>
            <a:ext cx="292893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14500" y="642938"/>
            <a:ext cx="1357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</a:rPr>
              <a:t>море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43563" y="714375"/>
            <a:ext cx="1500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</a:rPr>
              <a:t>суша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57313" y="3500438"/>
            <a:ext cx="2214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</a:rPr>
              <a:t>маленький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43563" y="3571875"/>
            <a:ext cx="1714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7030A0"/>
                </a:solidFill>
              </a:rPr>
              <a:t>большой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&amp;Zcy;&amp;acy;&amp;kcy;&amp;acy;&amp;t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143000"/>
            <a:ext cx="3011487" cy="235743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147" name="Picture 8" descr="&amp;Acy;&amp;lcy;&amp;ycy;&amp;jcy; &amp;rcy;&amp;acy;&amp;scy;&amp;scy;&amp;vcy;&amp;iecy;&amp;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25" y="1143000"/>
            <a:ext cx="2938463" cy="235743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 rot="10800000" flipV="1">
            <a:off x="1857375" y="723900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закат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929313" y="714375"/>
            <a:ext cx="15446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рассвет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85938" y="3571875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ночь</a:t>
            </a:r>
          </a:p>
        </p:txBody>
      </p:sp>
      <p:pic>
        <p:nvPicPr>
          <p:cNvPr id="6151" name="Picture 4" descr="http://www.artem-kashkanov.ru/articles/8/nigh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4000500"/>
            <a:ext cx="3052762" cy="22717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6152" name="Picture 6" descr="http://www.artem-kashkanov.ru/articles/8/nebo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4000500"/>
            <a:ext cx="30718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29250" y="3571875"/>
            <a:ext cx="2643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день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amp;zcy;&amp;icy;&amp;m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857625"/>
            <a:ext cx="3071813" cy="24288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123" name="Picture 6" descr="&amp;Scy; &amp;Dcy;&amp;ncy;&amp;iecy;&amp;mcy; &amp;pcy;&amp;ocy;&amp;zhcy;&amp;icy;&amp;lcy;&amp;ocy;&amp;gcy;&amp;ocy; &amp;chcy;&amp;iecy;&amp;lcy;&amp;ocy;&amp;vcy;&amp;iecy;&amp;k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143000"/>
            <a:ext cx="3000375" cy="22860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124" name="Picture 8" descr="http://i.fotto.ru/vbeh_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1143000"/>
            <a:ext cx="2714625" cy="22860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" y="642938"/>
            <a:ext cx="428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старый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86375" y="642938"/>
            <a:ext cx="328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молодой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313" y="3429000"/>
            <a:ext cx="4429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зима</a:t>
            </a:r>
          </a:p>
        </p:txBody>
      </p:sp>
      <p:pic>
        <p:nvPicPr>
          <p:cNvPr id="5128" name="Picture 12" descr="&amp;pcy;&amp;lcy;&amp;yacy;&amp;shcy;&amp;ucy;&amp;shchcy;&amp;icy;&amp;iecy; &amp;lcy;&amp;iecy;&amp;scy;. &amp;bcy;&amp;iecy;&amp;rcy;&amp;iecy;&amp;zcy;&amp;y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3857625"/>
            <a:ext cx="2857500" cy="23987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57813" y="3429000"/>
            <a:ext cx="2762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лето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169</TotalTime>
  <Words>584</Words>
  <Application>Microsoft Office PowerPoint</Application>
  <PresentationFormat>Экран (4:3)</PresentationFormat>
  <Paragraphs>296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Обычная</vt:lpstr>
      <vt:lpstr>Слайд 1</vt:lpstr>
      <vt:lpstr> Что вы можете сказать о лексическом значении слов, записанных в двух колонках ? Упр.369 </vt:lpstr>
      <vt:lpstr>Цели и задачи урока</vt:lpstr>
      <vt:lpstr>Самопроверка</vt:lpstr>
      <vt:lpstr>Слайд 5</vt:lpstr>
      <vt:lpstr>Слайд 6</vt:lpstr>
      <vt:lpstr>Слайд 7</vt:lpstr>
      <vt:lpstr>Слайд 8</vt:lpstr>
      <vt:lpstr>Слайд 9</vt:lpstr>
      <vt:lpstr>Продолжаем наблюдение</vt:lpstr>
      <vt:lpstr>Слайд 11</vt:lpstr>
      <vt:lpstr>Слайд 12</vt:lpstr>
      <vt:lpstr>Слайд 13</vt:lpstr>
      <vt:lpstr>Слайд 14</vt:lpstr>
      <vt:lpstr>Рефлексия </vt:lpstr>
      <vt:lpstr>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subject>Золотой ключик</dc:subject>
  <dc:creator>corowina</dc:creator>
  <cp:lastModifiedBy>admin</cp:lastModifiedBy>
  <cp:revision>21</cp:revision>
  <dcterms:created xsi:type="dcterms:W3CDTF">2014-06-01T14:04:24Z</dcterms:created>
  <dcterms:modified xsi:type="dcterms:W3CDTF">2014-12-31T09:34:46Z</dcterms:modified>
</cp:coreProperties>
</file>